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72" r:id="rId9"/>
    <p:sldId id="273" r:id="rId10"/>
    <p:sldId id="262" r:id="rId11"/>
    <p:sldId id="271" r:id="rId12"/>
    <p:sldId id="274" r:id="rId13"/>
    <p:sldId id="264" r:id="rId14"/>
    <p:sldId id="265" r:id="rId15"/>
    <p:sldId id="266" r:id="rId16"/>
    <p:sldId id="278" r:id="rId17"/>
    <p:sldId id="276" r:id="rId18"/>
    <p:sldId id="277" r:id="rId19"/>
    <p:sldId id="267" r:id="rId20"/>
    <p:sldId id="275" r:id="rId21"/>
    <p:sldId id="268" r:id="rId22"/>
    <p:sldId id="269" r:id="rId23"/>
    <p:sldId id="270" r:id="rId24"/>
    <p:sldId id="282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7" d="100"/>
          <a:sy n="107" d="100"/>
        </p:scale>
        <p:origin x="-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4E61A68D-274C-8949-94AE-879D9136B54D}" type="datetimeFigureOut">
              <a:rPr lang="en-US" smtClean="0"/>
              <a:pPr/>
              <a:t>4/15/12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56ACB2DF-914C-A245-BDBA-5B615E3FD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://microbewiki.kenyon.edu/index.php/Image:Malaria_blood.jpg" TargetMode="External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Trypanosoma_sp._PHIL_613_lores.jpg" TargetMode="External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3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Protist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General Biology</a:t>
            </a:r>
          </a:p>
          <a:p>
            <a:r>
              <a:rPr lang="en-US" dirty="0" smtClean="0"/>
              <a:t>Mr. Cobb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Paramecium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hparamechighthumb.jpg</a:t>
            </a:r>
            <a:endParaRPr lang="en-US" dirty="0"/>
          </a:p>
        </p:txBody>
      </p:sp>
      <p:pic>
        <p:nvPicPr>
          <p:cNvPr id="4" name="Picture 3" descr="Paramec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48387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aramechighthum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248" y="1828800"/>
            <a:ext cx="3837752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Paramecium</a:t>
            </a:r>
            <a:endParaRPr lang="en-US" dirty="0"/>
          </a:p>
        </p:txBody>
      </p:sp>
      <p:pic>
        <p:nvPicPr>
          <p:cNvPr id="4" name="Content Placeholder 3" descr="Parameciu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705" r="-12705"/>
          <a:stretch>
            <a:fillRect/>
          </a:stretch>
        </p:blipFill>
        <p:spPr>
          <a:xfrm>
            <a:off x="78793" y="1752600"/>
            <a:ext cx="8452432" cy="48133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ramechighthumb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2096" r="-42096"/>
          <a:stretch>
            <a:fillRect/>
          </a:stretch>
        </p:blipFill>
        <p:spPr>
          <a:xfrm>
            <a:off x="-1219200" y="0"/>
            <a:ext cx="11638633" cy="66294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Sporozoans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move</a:t>
            </a:r>
          </a:p>
          <a:p>
            <a:r>
              <a:rPr lang="en-US" dirty="0" smtClean="0"/>
              <a:t>Parasitic</a:t>
            </a:r>
          </a:p>
          <a:p>
            <a:r>
              <a:rPr lang="en-US" dirty="0" smtClean="0"/>
              <a:t>Plasmodium – causes malaria in the Anopheles mosquito</a:t>
            </a:r>
            <a:endParaRPr lang="en-US" dirty="0"/>
          </a:p>
        </p:txBody>
      </p:sp>
      <p:pic>
        <p:nvPicPr>
          <p:cNvPr id="4" name="Picture 3" descr="image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3775101"/>
            <a:ext cx="2362200" cy="290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mage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572000"/>
            <a:ext cx="19240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lasmodium in blood. Image from University of Tubingen">
            <a:hlinkClick r:id="rId4" tooltip="Plasmodium in blood. Image from University of Tubinge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3872592"/>
            <a:ext cx="2220606" cy="225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05200" y="6131043"/>
            <a:ext cx="2525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Ruptured Red blood cells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39000" y="6400800"/>
            <a:ext cx="1031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Life cycle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6131043"/>
            <a:ext cx="213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Anopheles Mosquito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Flagellates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Propel by one or more flagella</a:t>
            </a:r>
          </a:p>
          <a:p>
            <a:r>
              <a:rPr lang="en-US" dirty="0" smtClean="0"/>
              <a:t>Known as </a:t>
            </a:r>
            <a:r>
              <a:rPr lang="en-US" dirty="0" err="1" smtClean="0"/>
              <a:t>Zooflagellates</a:t>
            </a:r>
            <a:endParaRPr lang="en-US" dirty="0" smtClean="0"/>
          </a:p>
          <a:p>
            <a:r>
              <a:rPr lang="en-US" dirty="0" smtClean="0"/>
              <a:t>Causing African Sleeping Sickness</a:t>
            </a:r>
          </a:p>
          <a:p>
            <a:endParaRPr lang="en-US" dirty="0"/>
          </a:p>
        </p:txBody>
      </p:sp>
      <p:pic>
        <p:nvPicPr>
          <p:cNvPr id="4" name="Picture 3" descr="24099-004-EB15ADB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022" y="3937000"/>
            <a:ext cx="2524125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190px-Trypanosoma_sp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3743325"/>
            <a:ext cx="3352800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lip_image001_00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3764510"/>
            <a:ext cx="1828800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3000" y="541020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Tsetse Fly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19600" y="6310829"/>
            <a:ext cx="1333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Trypansome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Unicellular or colonial</a:t>
            </a:r>
          </a:p>
          <a:p>
            <a:r>
              <a:rPr lang="en-US" dirty="0" smtClean="0"/>
              <a:t>Found in all water</a:t>
            </a:r>
          </a:p>
          <a:p>
            <a:r>
              <a:rPr lang="en-US" dirty="0" smtClean="0"/>
              <a:t>Primary food source for zooplankton</a:t>
            </a:r>
          </a:p>
          <a:p>
            <a:r>
              <a:rPr lang="en-US" dirty="0" smtClean="0"/>
              <a:t>70% of photosynthesis on the planet</a:t>
            </a:r>
          </a:p>
          <a:p>
            <a:endParaRPr lang="en-US" dirty="0" smtClean="0"/>
          </a:p>
        </p:txBody>
      </p:sp>
      <p:pic>
        <p:nvPicPr>
          <p:cNvPr id="4" name="Picture 3" descr="hairalga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77" y="4343400"/>
            <a:ext cx="3292474" cy="2469355"/>
          </a:xfrm>
          <a:prstGeom prst="rect">
            <a:avLst/>
          </a:prstGeom>
        </p:spPr>
      </p:pic>
      <p:pic>
        <p:nvPicPr>
          <p:cNvPr id="5" name="Picture 4" descr="algae in poo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4331492"/>
            <a:ext cx="3216275" cy="2412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Algae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Euglena (algae with flagella)</a:t>
            </a:r>
          </a:p>
          <a:p>
            <a:r>
              <a:rPr lang="en-US" dirty="0" smtClean="0"/>
              <a:t>Green Algae (stuff on the boat and pool)</a:t>
            </a:r>
          </a:p>
          <a:p>
            <a:r>
              <a:rPr lang="en-US" dirty="0" smtClean="0"/>
              <a:t>Golden Algae</a:t>
            </a:r>
          </a:p>
          <a:p>
            <a:r>
              <a:rPr lang="en-US" dirty="0" smtClean="0"/>
              <a:t>Diatoms (contain silica) (geometric shapes)</a:t>
            </a:r>
          </a:p>
          <a:p>
            <a:r>
              <a:rPr lang="en-US" dirty="0" smtClean="0"/>
              <a:t>Brown Algae</a:t>
            </a:r>
          </a:p>
          <a:p>
            <a:r>
              <a:rPr lang="en-US" dirty="0" smtClean="0"/>
              <a:t>Red Algae</a:t>
            </a:r>
          </a:p>
          <a:p>
            <a:r>
              <a:rPr lang="en-US" dirty="0" err="1" smtClean="0"/>
              <a:t>Dinoflagelletes</a:t>
            </a:r>
            <a:r>
              <a:rPr lang="en-US" dirty="0" smtClean="0"/>
              <a:t> ( contain 2 </a:t>
            </a:r>
            <a:r>
              <a:rPr lang="en-US" dirty="0" err="1" smtClean="0"/>
              <a:t>flagellas</a:t>
            </a:r>
            <a:r>
              <a:rPr lang="en-US" dirty="0" smtClean="0"/>
              <a:t> and cause red tides)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SALG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4636" r="-74636"/>
          <a:stretch>
            <a:fillRect/>
          </a:stretch>
        </p:blipFill>
        <p:spPr>
          <a:xfrm>
            <a:off x="-1447800" y="0"/>
            <a:ext cx="11970588" cy="6583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Algae samples</a:t>
            </a:r>
            <a:endParaRPr lang="en-US" dirty="0"/>
          </a:p>
        </p:txBody>
      </p:sp>
      <p:pic>
        <p:nvPicPr>
          <p:cNvPr id="4" name="Content Placeholder 3" descr="igb_alge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270" r="-9270"/>
          <a:stretch>
            <a:fillRect/>
          </a:stretch>
        </p:blipFill>
        <p:spPr>
          <a:xfrm>
            <a:off x="-152400" y="1402262"/>
            <a:ext cx="4724400" cy="2598238"/>
          </a:xfrm>
        </p:spPr>
      </p:pic>
      <p:pic>
        <p:nvPicPr>
          <p:cNvPr id="5" name="Picture 4" descr="alga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450" y="1417638"/>
            <a:ext cx="3881350" cy="2582862"/>
          </a:xfrm>
          <a:prstGeom prst="rect">
            <a:avLst/>
          </a:prstGeom>
        </p:spPr>
      </p:pic>
      <p:pic>
        <p:nvPicPr>
          <p:cNvPr id="6" name="Picture 5" descr="hydrodicti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419600"/>
            <a:ext cx="3886200" cy="2438400"/>
          </a:xfrm>
          <a:prstGeom prst="rect">
            <a:avLst/>
          </a:prstGeom>
        </p:spPr>
      </p:pic>
      <p:pic>
        <p:nvPicPr>
          <p:cNvPr id="7" name="Picture 6" descr="volvox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0250" y="4267200"/>
            <a:ext cx="3576550" cy="2440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Diatoms</a:t>
            </a:r>
            <a:endParaRPr lang="en-US" dirty="0"/>
          </a:p>
        </p:txBody>
      </p:sp>
      <p:pic>
        <p:nvPicPr>
          <p:cNvPr id="4" name="Content Placeholder 3" descr="purple-diatoms-527157-sw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304800" y="14176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3810000" y="6183868"/>
            <a:ext cx="1621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Purple Diatoms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Eukaryotic</a:t>
            </a:r>
          </a:p>
          <a:p>
            <a:r>
              <a:rPr lang="en-US" dirty="0" smtClean="0"/>
              <a:t>Microscopic</a:t>
            </a:r>
          </a:p>
          <a:p>
            <a:r>
              <a:rPr lang="en-US" dirty="0" smtClean="0"/>
              <a:t>General “catchall” kingdom</a:t>
            </a:r>
          </a:p>
          <a:p>
            <a:r>
              <a:rPr lang="en-US" dirty="0" smtClean="0"/>
              <a:t>Like the “junk” draw in the kitchen</a:t>
            </a:r>
          </a:p>
          <a:p>
            <a:r>
              <a:rPr lang="en-US" dirty="0" smtClean="0"/>
              <a:t>Described as:	</a:t>
            </a:r>
          </a:p>
          <a:p>
            <a:pPr lvl="1"/>
            <a:r>
              <a:rPr lang="en-US" dirty="0" smtClean="0"/>
              <a:t>Animal-like</a:t>
            </a:r>
          </a:p>
          <a:p>
            <a:pPr lvl="1"/>
            <a:r>
              <a:rPr lang="en-US" dirty="0" smtClean="0"/>
              <a:t>Plant-like</a:t>
            </a:r>
          </a:p>
          <a:p>
            <a:pPr lvl="1"/>
            <a:r>
              <a:rPr lang="en-US" dirty="0" smtClean="0"/>
              <a:t>Fungus-like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Euglena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Algae with a flagella</a:t>
            </a:r>
            <a:endParaRPr lang="en-US" dirty="0"/>
          </a:p>
        </p:txBody>
      </p:sp>
      <p:pic>
        <p:nvPicPr>
          <p:cNvPr id="4" name="Picture 3" descr="Eugle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124200"/>
            <a:ext cx="4746274" cy="2668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Diatoms</a:t>
            </a:r>
            <a:endParaRPr lang="en-US" dirty="0"/>
          </a:p>
        </p:txBody>
      </p:sp>
      <p:pic>
        <p:nvPicPr>
          <p:cNvPr id="4" name="Content Placeholder 3" descr="diatomclea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3277" r="-13277"/>
          <a:stretch>
            <a:fillRect/>
          </a:stretch>
        </p:blipFill>
        <p:spPr>
          <a:xfrm>
            <a:off x="-533400" y="2667000"/>
            <a:ext cx="5319940" cy="2925762"/>
          </a:xfrm>
        </p:spPr>
      </p:pic>
      <p:pic>
        <p:nvPicPr>
          <p:cNvPr id="5" name="Picture 4" descr="diatoms-jj-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540" y="2667000"/>
            <a:ext cx="3949700" cy="2540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Diatom of Red Algae</a:t>
            </a:r>
            <a:endParaRPr lang="en-US" dirty="0"/>
          </a:p>
        </p:txBody>
      </p:sp>
      <p:pic>
        <p:nvPicPr>
          <p:cNvPr id="4" name="Content Placeholder 3" descr="diatoms of red alga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705" r="-1270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Desmid</a:t>
            </a:r>
            <a:r>
              <a:rPr lang="en-US" dirty="0" smtClean="0"/>
              <a:t> (Algae)</a:t>
            </a:r>
            <a:endParaRPr lang="en-US" dirty="0"/>
          </a:p>
        </p:txBody>
      </p:sp>
      <p:pic>
        <p:nvPicPr>
          <p:cNvPr id="4" name="Content Placeholder 3" descr="desmid closteriu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705" r="-1270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Dinoflagelletes</a:t>
            </a:r>
            <a:r>
              <a:rPr lang="en-US" dirty="0" smtClean="0"/>
              <a:t> causing red tides</a:t>
            </a:r>
            <a:endParaRPr lang="en-US" dirty="0"/>
          </a:p>
        </p:txBody>
      </p:sp>
      <p:pic>
        <p:nvPicPr>
          <p:cNvPr id="4" name="Content Placeholder 3" descr="red_tide_for_e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857" r="-19857"/>
          <a:stretch>
            <a:fillRect/>
          </a:stretch>
        </p:blipFill>
        <p:spPr>
          <a:xfrm>
            <a:off x="-990600" y="2438400"/>
            <a:ext cx="7167284" cy="4081463"/>
          </a:xfrm>
        </p:spPr>
      </p:pic>
      <p:pic>
        <p:nvPicPr>
          <p:cNvPr id="5" name="Picture 4" descr="20081110006redtid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0" y="3181350"/>
            <a:ext cx="4000500" cy="300037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Fungus-like </a:t>
            </a:r>
            <a:r>
              <a:rPr lang="en-US" dirty="0" err="1" smtClean="0"/>
              <a:t>Protist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Hetertrophic</a:t>
            </a:r>
            <a:r>
              <a:rPr lang="en-US" dirty="0" smtClean="0"/>
              <a:t> like Fungus but: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Cellulose cell wall</a:t>
            </a:r>
          </a:p>
          <a:p>
            <a:pPr lvl="1"/>
            <a:r>
              <a:rPr lang="en-US" dirty="0" smtClean="0"/>
              <a:t>Motile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Two types:</a:t>
            </a:r>
          </a:p>
          <a:p>
            <a:pPr lvl="2"/>
            <a:r>
              <a:rPr lang="en-US" dirty="0" err="1" smtClean="0"/>
              <a:t>Watermolds</a:t>
            </a:r>
            <a:endParaRPr lang="en-US" dirty="0" smtClean="0"/>
          </a:p>
          <a:p>
            <a:pPr lvl="2"/>
            <a:r>
              <a:rPr lang="en-US" dirty="0" err="1" smtClean="0"/>
              <a:t>Slimemolds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Watermolds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“stuff” growing on dead fish.</a:t>
            </a:r>
          </a:p>
          <a:p>
            <a:r>
              <a:rPr lang="en-US" dirty="0" smtClean="0"/>
              <a:t>Caused Potato blight</a:t>
            </a:r>
            <a:endParaRPr lang="en-US" dirty="0"/>
          </a:p>
        </p:txBody>
      </p:sp>
      <p:pic>
        <p:nvPicPr>
          <p:cNvPr id="4" name="Picture 3" descr="watermold fi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3051572"/>
            <a:ext cx="4724400" cy="3543300"/>
          </a:xfrm>
          <a:prstGeom prst="rect">
            <a:avLst/>
          </a:prstGeom>
        </p:spPr>
      </p:pic>
      <p:pic>
        <p:nvPicPr>
          <p:cNvPr id="5" name="Picture 4" descr="watermold pota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3352800"/>
            <a:ext cx="3692174" cy="2925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Slimemolds</a:t>
            </a:r>
            <a:endParaRPr lang="en-US" dirty="0"/>
          </a:p>
        </p:txBody>
      </p:sp>
      <p:pic>
        <p:nvPicPr>
          <p:cNvPr id="4" name="Content Placeholder 3" descr="slimemold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030" r="-11030"/>
          <a:stretch>
            <a:fillRect/>
          </a:stretch>
        </p:blipFill>
        <p:spPr>
          <a:xfrm>
            <a:off x="0" y="1600201"/>
            <a:ext cx="4710875" cy="2590800"/>
          </a:xfrm>
        </p:spPr>
      </p:pic>
      <p:pic>
        <p:nvPicPr>
          <p:cNvPr id="5" name="Picture 4" descr="slimemol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875" y="3657600"/>
            <a:ext cx="4157663" cy="2757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Types of </a:t>
            </a:r>
            <a:r>
              <a:rPr lang="en-US" dirty="0" err="1" smtClean="0"/>
              <a:t>Protists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Protozoan – animal-like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Algae – Plant-like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Fungus - like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Protozoan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Microscopic and unicellular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Most are aquatic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Classified by locomotion (movement)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Sarcodina</a:t>
            </a:r>
            <a:r>
              <a:rPr lang="en-US" dirty="0" smtClean="0"/>
              <a:t> Phylum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Amoeba: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 body shape</a:t>
            </a:r>
          </a:p>
          <a:p>
            <a:pPr>
              <a:buNone/>
            </a:pPr>
            <a:r>
              <a:rPr lang="en-US" dirty="0" smtClean="0"/>
              <a:t>Move slowly with a pseudopodium</a:t>
            </a:r>
          </a:p>
          <a:p>
            <a:pPr>
              <a:buNone/>
            </a:pPr>
            <a:r>
              <a:rPr lang="en-US" dirty="0" smtClean="0"/>
              <a:t>Responds to stimuli</a:t>
            </a:r>
          </a:p>
          <a:p>
            <a:pPr>
              <a:buNone/>
            </a:pPr>
            <a:r>
              <a:rPr lang="en-US" dirty="0" smtClean="0"/>
              <a:t>Surrounds its food and engulfs it</a:t>
            </a:r>
            <a:endParaRPr lang="en-US" dirty="0"/>
          </a:p>
        </p:txBody>
      </p:sp>
      <p:pic>
        <p:nvPicPr>
          <p:cNvPr id="4" name="Picture 3" descr="amoeba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417638"/>
            <a:ext cx="3517900" cy="2548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Amoeba</a:t>
            </a:r>
            <a:endParaRPr lang="en-US" dirty="0"/>
          </a:p>
        </p:txBody>
      </p:sp>
      <p:pic>
        <p:nvPicPr>
          <p:cNvPr id="4" name="Content Placeholder 3" descr="Amoeba_bw.gif"/>
          <p:cNvPicPr>
            <a:picLocks noGrp="1" noChangeAspect="1"/>
          </p:cNvPicPr>
          <p:nvPr>
            <p:ph idx="1"/>
          </p:nvPr>
        </p:nvPicPr>
        <p:blipFill>
          <a:blip r:embed="rId2"/>
          <a:srcRect t="-4341" b="-4341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Paramecium: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Move by cilia</a:t>
            </a:r>
          </a:p>
          <a:p>
            <a:pPr lvl="1"/>
            <a:r>
              <a:rPr lang="en-US" dirty="0" smtClean="0"/>
              <a:t>Covered with cilia (little hairs for movement)</a:t>
            </a:r>
          </a:p>
          <a:p>
            <a:pPr lvl="1"/>
            <a:r>
              <a:rPr lang="en-US" dirty="0" smtClean="0"/>
              <a:t>Oral groove to take in food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Image15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600200"/>
            <a:ext cx="1902703" cy="281781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Nassula</a:t>
            </a:r>
            <a:r>
              <a:rPr lang="en-US" dirty="0" smtClean="0"/>
              <a:t> Freshwater Ciliate</a:t>
            </a:r>
            <a:endParaRPr lang="en-US" dirty="0"/>
          </a:p>
        </p:txBody>
      </p:sp>
      <p:pic>
        <p:nvPicPr>
          <p:cNvPr id="4" name="Content Placeholder 3" descr="nassula fw ciliat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566" r="-8566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Freshwater Ciliate</a:t>
            </a:r>
            <a:endParaRPr lang="en-US" dirty="0"/>
          </a:p>
        </p:txBody>
      </p:sp>
      <p:pic>
        <p:nvPicPr>
          <p:cNvPr id="4" name="Content Placeholder 3" descr="freshwater ciliat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566" r="-8566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311</TotalTime>
  <Words>276</Words>
  <Application>Microsoft Macintosh PowerPoint</Application>
  <PresentationFormat>On-screen Show (4:3)</PresentationFormat>
  <Paragraphs>94</Paragraphs>
  <Slides>27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Twilight</vt:lpstr>
      <vt:lpstr>Protist</vt:lpstr>
      <vt:lpstr>General Characteristics</vt:lpstr>
      <vt:lpstr>3 Types of Protists</vt:lpstr>
      <vt:lpstr>Protozoan characteristics</vt:lpstr>
      <vt:lpstr>Sarcodina Phylum</vt:lpstr>
      <vt:lpstr>Amoeba</vt:lpstr>
      <vt:lpstr>Cilates</vt:lpstr>
      <vt:lpstr>Nassula Freshwater Ciliate</vt:lpstr>
      <vt:lpstr>Freshwater Ciliate</vt:lpstr>
      <vt:lpstr>Paramecium Structure</vt:lpstr>
      <vt:lpstr>Paramecium</vt:lpstr>
      <vt:lpstr>Slide 12</vt:lpstr>
      <vt:lpstr>Sporozoans</vt:lpstr>
      <vt:lpstr>Flagellates</vt:lpstr>
      <vt:lpstr>Algae</vt:lpstr>
      <vt:lpstr>Algae Types</vt:lpstr>
      <vt:lpstr>Slide 17</vt:lpstr>
      <vt:lpstr>Algae samples</vt:lpstr>
      <vt:lpstr>Diatoms</vt:lpstr>
      <vt:lpstr>Euglena</vt:lpstr>
      <vt:lpstr>Diatoms</vt:lpstr>
      <vt:lpstr>Diatom of Red Algae</vt:lpstr>
      <vt:lpstr>Desmid (Algae)</vt:lpstr>
      <vt:lpstr>Dinoflagelletes causing red tides</vt:lpstr>
      <vt:lpstr>Fungus-like Protist</vt:lpstr>
      <vt:lpstr>Watermolds</vt:lpstr>
      <vt:lpstr>Slimemolds</vt:lpstr>
    </vt:vector>
  </TitlesOfParts>
  <Company>GCA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Protist</dc:title>
  <dc:creator>Jason Cobb</dc:creator>
  <cp:lastModifiedBy>Jason Cobb</cp:lastModifiedBy>
  <cp:revision>13</cp:revision>
  <dcterms:created xsi:type="dcterms:W3CDTF">2012-04-16T02:43:09Z</dcterms:created>
  <dcterms:modified xsi:type="dcterms:W3CDTF">2012-04-16T02:48:01Z</dcterms:modified>
</cp:coreProperties>
</file>